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90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D89A"/>
    <a:srgbClr val="1B895F"/>
    <a:srgbClr val="136143"/>
    <a:srgbClr val="0B3B29"/>
    <a:srgbClr val="8439BD"/>
    <a:srgbClr val="8F2EA2"/>
    <a:srgbClr val="3EDA9F"/>
    <a:srgbClr val="10543A"/>
    <a:srgbClr val="D9A5E3"/>
    <a:srgbClr val="20A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33" autoAdjust="0"/>
  </p:normalViewPr>
  <p:slideViewPr>
    <p:cSldViewPr snapToGrid="0" showGuides="1">
      <p:cViewPr varScale="1">
        <p:scale>
          <a:sx n="94" d="100"/>
          <a:sy n="94" d="100"/>
        </p:scale>
        <p:origin x="304" y="5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que Nield" userId="a5c899be194df38b" providerId="LiveId" clId="{445C3CDF-8B16-4AD8-B4F3-58F6B649F594}"/>
    <pc:docChg chg="undo custSel modSld">
      <pc:chgData name="Dominique Nield" userId="a5c899be194df38b" providerId="LiveId" clId="{445C3CDF-8B16-4AD8-B4F3-58F6B649F594}" dt="2022-10-06T08:48:01.646" v="33" actId="114"/>
      <pc:docMkLst>
        <pc:docMk/>
      </pc:docMkLst>
      <pc:sldChg chg="addSp delSp modSp mod">
        <pc:chgData name="Dominique Nield" userId="a5c899be194df38b" providerId="LiveId" clId="{445C3CDF-8B16-4AD8-B4F3-58F6B649F594}" dt="2022-10-06T08:48:01.646" v="33" actId="114"/>
        <pc:sldMkLst>
          <pc:docMk/>
          <pc:sldMk cId="2970339285" sldId="290"/>
        </pc:sldMkLst>
        <pc:spChg chg="add del mod">
          <ac:chgData name="Dominique Nield" userId="a5c899be194df38b" providerId="LiveId" clId="{445C3CDF-8B16-4AD8-B4F3-58F6B649F594}" dt="2022-10-06T08:47:01.340" v="3" actId="478"/>
          <ac:spMkLst>
            <pc:docMk/>
            <pc:sldMk cId="2970339285" sldId="290"/>
            <ac:spMk id="4" creationId="{C03398A4-1674-4330-967D-2C07F5A4D8C8}"/>
          </ac:spMkLst>
        </pc:spChg>
        <pc:spChg chg="add del mod">
          <ac:chgData name="Dominique Nield" userId="a5c899be194df38b" providerId="LiveId" clId="{445C3CDF-8B16-4AD8-B4F3-58F6B649F594}" dt="2022-10-06T08:48:01.646" v="33" actId="114"/>
          <ac:spMkLst>
            <pc:docMk/>
            <pc:sldMk cId="2970339285" sldId="290"/>
            <ac:spMk id="32" creationId="{E8694CB6-8810-4204-95A5-8923D3F12CEF}"/>
          </ac:spMkLst>
        </pc:spChg>
        <pc:spChg chg="mod">
          <ac:chgData name="Dominique Nield" userId="a5c899be194df38b" providerId="LiveId" clId="{445C3CDF-8B16-4AD8-B4F3-58F6B649F594}" dt="2022-09-25T09:29:09.361" v="1" actId="6549"/>
          <ac:spMkLst>
            <pc:docMk/>
            <pc:sldMk cId="2970339285" sldId="290"/>
            <ac:spMk id="84" creationId="{A964986D-81D9-4212-B292-9ECBDE824770}"/>
          </ac:spMkLst>
        </pc:spChg>
        <pc:spChg chg="mod">
          <ac:chgData name="Dominique Nield" userId="a5c899be194df38b" providerId="LiveId" clId="{445C3CDF-8B16-4AD8-B4F3-58F6B649F594}" dt="2022-09-25T09:18:21.069" v="0" actId="1076"/>
          <ac:spMkLst>
            <pc:docMk/>
            <pc:sldMk cId="2970339285" sldId="290"/>
            <ac:spMk id="125" creationId="{4CB575FF-2FBC-1274-94E2-9B8A1F5F3A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ixabay.com/en/tennis-ball-yellow-sport-game-2025095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ettenhalltennisclub.co.uk/" TargetMode="External"/><Relationship Id="rId5" Type="http://schemas.openxmlformats.org/officeDocument/2006/relationships/hyperlink" Target="mailto:tettenhalltennis@gmail.com" TargetMode="External"/><Relationship Id="rId4" Type="http://schemas.openxmlformats.org/officeDocument/2006/relationships/hyperlink" Target="https://pixabay.com/en/tennis-ball-yellow-sport-game-202509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B2F02A22-56A3-42EF-908D-D2912537BFCB}"/>
              </a:ext>
            </a:extLst>
          </p:cNvPr>
          <p:cNvSpPr/>
          <p:nvPr/>
        </p:nvSpPr>
        <p:spPr>
          <a:xfrm>
            <a:off x="409537" y="285450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B500843-B3EC-400A-ACDA-E2D1492353C4}"/>
              </a:ext>
            </a:extLst>
          </p:cNvPr>
          <p:cNvSpPr/>
          <p:nvPr/>
        </p:nvSpPr>
        <p:spPr>
          <a:xfrm>
            <a:off x="409537" y="398473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5588404-8416-465D-8076-FA0F5968D6E9}"/>
              </a:ext>
            </a:extLst>
          </p:cNvPr>
          <p:cNvSpPr/>
          <p:nvPr/>
        </p:nvSpPr>
        <p:spPr>
          <a:xfrm>
            <a:off x="409537" y="511496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DC88F6D-5AD1-4E30-A2A7-09616FFB96E8}"/>
              </a:ext>
            </a:extLst>
          </p:cNvPr>
          <p:cNvSpPr/>
          <p:nvPr/>
        </p:nvSpPr>
        <p:spPr>
          <a:xfrm>
            <a:off x="409537" y="172427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122" name="Freeform: Shape 121" descr="timeline ">
            <a:extLst>
              <a:ext uri="{FF2B5EF4-FFF2-40B4-BE49-F238E27FC236}">
                <a16:creationId xmlns:a16="http://schemas.microsoft.com/office/drawing/2014/main" id="{728E0998-1474-41D6-9145-8BF65D7031C4}"/>
              </a:ext>
            </a:extLst>
          </p:cNvPr>
          <p:cNvSpPr/>
          <p:nvPr/>
        </p:nvSpPr>
        <p:spPr>
          <a:xfrm rot="16200000" flipV="1">
            <a:off x="-1456639" y="3241639"/>
            <a:ext cx="4565215" cy="1170522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56000">
                <a:schemeClr val="accent6"/>
              </a:gs>
              <a:gs pos="36000">
                <a:schemeClr val="accent5"/>
              </a:gs>
              <a:gs pos="15000">
                <a:schemeClr val="accent4"/>
              </a:gs>
              <a:gs pos="10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3" name="Oval 122" descr="timeline endpoints">
            <a:extLst>
              <a:ext uri="{FF2B5EF4-FFF2-40B4-BE49-F238E27FC236}">
                <a16:creationId xmlns:a16="http://schemas.microsoft.com/office/drawing/2014/main" id="{BFD4FC00-6DDF-4537-8F8F-569E05A2C3D8}"/>
              </a:ext>
            </a:extLst>
          </p:cNvPr>
          <p:cNvSpPr/>
          <p:nvPr/>
        </p:nvSpPr>
        <p:spPr>
          <a:xfrm>
            <a:off x="745262" y="1496310"/>
            <a:ext cx="137199" cy="137199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 descr="timeline endpoints">
            <a:extLst>
              <a:ext uri="{FF2B5EF4-FFF2-40B4-BE49-F238E27FC236}">
                <a16:creationId xmlns:a16="http://schemas.microsoft.com/office/drawing/2014/main" id="{5387A8A8-5D57-4087-B02A-3E7747DFDA2D}"/>
              </a:ext>
            </a:extLst>
          </p:cNvPr>
          <p:cNvSpPr/>
          <p:nvPr/>
        </p:nvSpPr>
        <p:spPr>
          <a:xfrm>
            <a:off x="745262" y="6031711"/>
            <a:ext cx="137199" cy="137199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073F816-3D0A-4E38-8B67-6C666F8ED42F}"/>
              </a:ext>
            </a:extLst>
          </p:cNvPr>
          <p:cNvSpPr/>
          <p:nvPr/>
        </p:nvSpPr>
        <p:spPr>
          <a:xfrm>
            <a:off x="4504017" y="285450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260482C-CC6B-42CA-956C-A7F7C57B9121}"/>
              </a:ext>
            </a:extLst>
          </p:cNvPr>
          <p:cNvSpPr/>
          <p:nvPr/>
        </p:nvSpPr>
        <p:spPr>
          <a:xfrm>
            <a:off x="4504017" y="398473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507C1C3-7CC1-4B63-94AA-1FF386315C2E}"/>
              </a:ext>
            </a:extLst>
          </p:cNvPr>
          <p:cNvSpPr/>
          <p:nvPr/>
        </p:nvSpPr>
        <p:spPr>
          <a:xfrm>
            <a:off x="4504017" y="511496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0502D9A-FD9E-4A43-BA18-2C1D0F543AEF}"/>
              </a:ext>
            </a:extLst>
          </p:cNvPr>
          <p:cNvSpPr/>
          <p:nvPr/>
        </p:nvSpPr>
        <p:spPr>
          <a:xfrm>
            <a:off x="4504017" y="172427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62" name="Freeform: Shape 61" descr="timeline ">
            <a:extLst>
              <a:ext uri="{FF2B5EF4-FFF2-40B4-BE49-F238E27FC236}">
                <a16:creationId xmlns:a16="http://schemas.microsoft.com/office/drawing/2014/main" id="{76F2E5DE-65D1-46F6-85DD-2B6279C14C2E}"/>
              </a:ext>
            </a:extLst>
          </p:cNvPr>
          <p:cNvSpPr/>
          <p:nvPr/>
        </p:nvSpPr>
        <p:spPr>
          <a:xfrm rot="16200000" flipV="1">
            <a:off x="2637841" y="3241639"/>
            <a:ext cx="4565215" cy="1170522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56000">
                <a:schemeClr val="accent6"/>
              </a:gs>
              <a:gs pos="36000">
                <a:schemeClr val="accent5"/>
              </a:gs>
              <a:gs pos="15000">
                <a:schemeClr val="accent4"/>
              </a:gs>
              <a:gs pos="10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3" name="Oval 62" descr="timeline endpoints">
            <a:extLst>
              <a:ext uri="{FF2B5EF4-FFF2-40B4-BE49-F238E27FC236}">
                <a16:creationId xmlns:a16="http://schemas.microsoft.com/office/drawing/2014/main" id="{C97A6697-CBD6-47D7-847A-C62AADC26D68}"/>
              </a:ext>
            </a:extLst>
          </p:cNvPr>
          <p:cNvSpPr/>
          <p:nvPr/>
        </p:nvSpPr>
        <p:spPr>
          <a:xfrm>
            <a:off x="4839742" y="1496310"/>
            <a:ext cx="137199" cy="137199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 descr="timeline endpoints">
            <a:extLst>
              <a:ext uri="{FF2B5EF4-FFF2-40B4-BE49-F238E27FC236}">
                <a16:creationId xmlns:a16="http://schemas.microsoft.com/office/drawing/2014/main" id="{D6425C0B-B465-4781-9F33-0C9EDB468AB1}"/>
              </a:ext>
            </a:extLst>
          </p:cNvPr>
          <p:cNvSpPr/>
          <p:nvPr/>
        </p:nvSpPr>
        <p:spPr>
          <a:xfrm>
            <a:off x="4839742" y="6031711"/>
            <a:ext cx="137199" cy="137199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DC08D0D-2C5D-40D2-A69E-E57508ACF89A}"/>
              </a:ext>
            </a:extLst>
          </p:cNvPr>
          <p:cNvSpPr/>
          <p:nvPr/>
        </p:nvSpPr>
        <p:spPr>
          <a:xfrm>
            <a:off x="8527377" y="285450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EC9E2F2-668F-4476-A2DE-C5428F31357E}"/>
              </a:ext>
            </a:extLst>
          </p:cNvPr>
          <p:cNvSpPr/>
          <p:nvPr/>
        </p:nvSpPr>
        <p:spPr>
          <a:xfrm>
            <a:off x="8527377" y="398473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7392806-F8B3-47BB-9377-97E05CF8A7C4}"/>
              </a:ext>
            </a:extLst>
          </p:cNvPr>
          <p:cNvSpPr/>
          <p:nvPr/>
        </p:nvSpPr>
        <p:spPr>
          <a:xfrm>
            <a:off x="8527377" y="511496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FC98533-FB86-441D-A3FB-42DB9F92E9E1}"/>
              </a:ext>
            </a:extLst>
          </p:cNvPr>
          <p:cNvSpPr/>
          <p:nvPr/>
        </p:nvSpPr>
        <p:spPr>
          <a:xfrm>
            <a:off x="8527377" y="172427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77" name="Freeform: Shape 76" descr="timeline ">
            <a:extLst>
              <a:ext uri="{FF2B5EF4-FFF2-40B4-BE49-F238E27FC236}">
                <a16:creationId xmlns:a16="http://schemas.microsoft.com/office/drawing/2014/main" id="{6B7C02D2-6A92-42E5-91E4-81B6818EEAA2}"/>
              </a:ext>
            </a:extLst>
          </p:cNvPr>
          <p:cNvSpPr/>
          <p:nvPr/>
        </p:nvSpPr>
        <p:spPr>
          <a:xfrm rot="16200000" flipV="1">
            <a:off x="6661201" y="3241639"/>
            <a:ext cx="4565215" cy="1170522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56000">
                <a:schemeClr val="accent6"/>
              </a:gs>
              <a:gs pos="36000">
                <a:schemeClr val="accent5"/>
              </a:gs>
              <a:gs pos="15000">
                <a:schemeClr val="accent4"/>
              </a:gs>
              <a:gs pos="10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8" name="Oval 77" descr="timeline endpoints">
            <a:extLst>
              <a:ext uri="{FF2B5EF4-FFF2-40B4-BE49-F238E27FC236}">
                <a16:creationId xmlns:a16="http://schemas.microsoft.com/office/drawing/2014/main" id="{5938B080-DD64-4D38-9E3E-5A212CAE0E49}"/>
              </a:ext>
            </a:extLst>
          </p:cNvPr>
          <p:cNvSpPr/>
          <p:nvPr/>
        </p:nvSpPr>
        <p:spPr>
          <a:xfrm>
            <a:off x="8863102" y="1496310"/>
            <a:ext cx="137199" cy="137199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 descr="timeline endpoints">
            <a:extLst>
              <a:ext uri="{FF2B5EF4-FFF2-40B4-BE49-F238E27FC236}">
                <a16:creationId xmlns:a16="http://schemas.microsoft.com/office/drawing/2014/main" id="{C4D17941-D82F-4C0C-B4BF-DA28B521E1DD}"/>
              </a:ext>
            </a:extLst>
          </p:cNvPr>
          <p:cNvSpPr/>
          <p:nvPr/>
        </p:nvSpPr>
        <p:spPr>
          <a:xfrm>
            <a:off x="8863102" y="6031711"/>
            <a:ext cx="137199" cy="137199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8694CB6-8810-4204-95A5-8923D3F12C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0697" y="1716292"/>
            <a:ext cx="2138363" cy="701788"/>
          </a:xfrm>
        </p:spPr>
        <p:txBody>
          <a:bodyPr/>
          <a:lstStyle/>
          <a:p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Unlimited use of the tennis courts </a:t>
            </a:r>
            <a:r>
              <a:rPr lang="en-US" sz="1200" i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(subject to fair usage)</a:t>
            </a:r>
            <a:endParaRPr lang="en-US" sz="1200" i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85C167F-432D-4977-A932-30831D5AF0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</a:rPr>
              <a:t>LTA membership included in fee</a:t>
            </a:r>
            <a:endParaRPr lang="en-GB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715D29C-523D-4B56-8B88-51546B8E2E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12039" y="1482416"/>
            <a:ext cx="2159000" cy="302186"/>
          </a:xfrm>
        </p:spPr>
        <p:txBody>
          <a:bodyPr/>
          <a:lstStyle/>
          <a:p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Social membership to Wolverhampton Cricket Club</a:t>
            </a:r>
            <a:r>
              <a:rPr lang="en-GB" dirty="0">
                <a:solidFill>
                  <a:schemeClr val="bg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access to all </a:t>
            </a:r>
            <a:r>
              <a:rPr lang="en-GB" sz="180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facilties</a:t>
            </a:r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and bar discount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4217F314-885B-4E79-856F-7870D2DE83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Juniors - 1 free hour a week group coaching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04B6F82-5AE4-4B93-8836-731D40FEC8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61904" y="2854501"/>
            <a:ext cx="2159000" cy="302186"/>
          </a:xfrm>
        </p:spPr>
        <p:txBody>
          <a:bodyPr/>
          <a:lstStyle/>
          <a:p>
            <a:pPr lvl="0"/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</a:rPr>
              <a:t>Access to LTA run ballot for Wimbledon tickets</a:t>
            </a:r>
            <a:endParaRPr lang="en-GB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F4D1AC9D-DCFD-44C8-B37A-4F9B5EF351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736862" y="2648920"/>
            <a:ext cx="2159000" cy="302186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  <a:latin typeface="Garamond" panose="020204040303010108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chemeClr val="bg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Free and plentiful parking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53DB2DC1-006D-4480-B974-3013758BC2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lvl="0"/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</a:rPr>
              <a:t>Adults - free 1.5 hour monthly Club activity session</a:t>
            </a:r>
            <a:endParaRPr lang="en-GB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4155A4C6-32D1-4A9A-A4B9-E017E2021FD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76870" y="4002423"/>
            <a:ext cx="2473826" cy="77631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Garamond" panose="02020404030301010803" pitchFamily="18" charset="0"/>
                <a:ea typeface="SimSun" panose="02010600030101010101" pitchFamily="2" charset="-122"/>
              </a:rPr>
              <a:t>I</a:t>
            </a:r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</a:rPr>
              <a:t>ntra-club tournaments </a:t>
            </a:r>
            <a:r>
              <a:rPr lang="en-GB" dirty="0">
                <a:solidFill>
                  <a:schemeClr val="bg1"/>
                </a:solidFill>
                <a:latin typeface="Garamond" panose="02020404030301010803" pitchFamily="18" charset="0"/>
                <a:ea typeface="SimSun" panose="02010600030101010101" pitchFamily="2" charset="-122"/>
              </a:rPr>
              <a:t>&amp;</a:t>
            </a:r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</a:rPr>
              <a:t> competitive county Staffs League matches </a:t>
            </a:r>
            <a:endParaRPr lang="en-GB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0BEA309C-D1D3-4CA5-8614-2EB7CE8B2D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12039" y="3988878"/>
            <a:ext cx="2159000" cy="30218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A buoyant and inclusive social group </a:t>
            </a:r>
          </a:p>
          <a:p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964986D-81D9-4212-B292-9ECBDE82477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Free use of floodlights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43C5216B-9CA8-4EEA-B394-543ED047FEE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</a:rPr>
              <a:t>CCA qualified Head coach, plus assistant coaches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579A6772-47BE-433D-8F07-77E4A173FD2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712039" y="5026650"/>
            <a:ext cx="2159000" cy="302186"/>
          </a:xfrm>
        </p:spPr>
        <p:txBody>
          <a:bodyPr/>
          <a:lstStyle/>
          <a:p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Active social media accounts, webpage, email </a:t>
            </a:r>
            <a:r>
              <a:rPr lang="en-GB" dirty="0">
                <a:solidFill>
                  <a:schemeClr val="bg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&amp;</a:t>
            </a:r>
            <a:r>
              <a:rPr lang="en-GB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text messaging </a:t>
            </a:r>
            <a:r>
              <a:rPr lang="en-GB" dirty="0">
                <a:solidFill>
                  <a:schemeClr val="bg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communication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53DC234D-BFFC-420A-AF40-5BB71C330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114032"/>
            <a:ext cx="11731752" cy="111841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TETTENHALL TENNIS CLUB</a:t>
            </a:r>
            <a:br>
              <a:rPr lang="en-US" dirty="0">
                <a:solidFill>
                  <a:schemeClr val="bg1"/>
                </a:solidFill>
                <a:latin typeface="Copperplate Gothic Light" panose="020E0507020206020404" pitchFamily="34" charset="0"/>
              </a:rPr>
            </a:br>
            <a:r>
              <a:rPr lang="en-US" sz="2400" dirty="0">
                <a:latin typeface="Garamond" panose="02020404030301010803" pitchFamily="18" charset="0"/>
              </a:rPr>
              <a:t>All of these benefits in a beautiful setting on the outskirts of Wolverhampton</a:t>
            </a:r>
            <a:br>
              <a:rPr lang="en-GB" sz="2400" dirty="0">
                <a:latin typeface="Garamond" panose="02020404030301010803" pitchFamily="18" charset="0"/>
              </a:rPr>
            </a:br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640A585B-5BDD-A383-8D4B-C167E5196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9249" y="1633509"/>
            <a:ext cx="996177" cy="1004548"/>
          </a:xfrm>
          <a:prstGeom prst="rect">
            <a:avLst/>
          </a:prstGeom>
        </p:spPr>
      </p:pic>
      <p:pic>
        <p:nvPicPr>
          <p:cNvPr id="5" name="Picture 4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B1F92099-74FF-1D3D-AC31-9841FDD25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6138" y="2752105"/>
            <a:ext cx="996177" cy="1004548"/>
          </a:xfrm>
          <a:prstGeom prst="rect">
            <a:avLst/>
          </a:prstGeom>
        </p:spPr>
      </p:pic>
      <p:pic>
        <p:nvPicPr>
          <p:cNvPr id="7" name="Picture 6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7D6B9751-5051-6AFF-67F9-E40328830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9249" y="3882335"/>
            <a:ext cx="996177" cy="1004548"/>
          </a:xfrm>
          <a:prstGeom prst="rect">
            <a:avLst/>
          </a:prstGeom>
        </p:spPr>
      </p:pic>
      <p:pic>
        <p:nvPicPr>
          <p:cNvPr id="9" name="Picture 8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914CC238-FA25-DBA1-FCA6-BEC0B57113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6138" y="5003747"/>
            <a:ext cx="996177" cy="1004548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9EDC3FFB-A374-8501-EAD8-DFD6C6A7DB2D}"/>
              </a:ext>
            </a:extLst>
          </p:cNvPr>
          <p:cNvSpPr/>
          <p:nvPr/>
        </p:nvSpPr>
        <p:spPr>
          <a:xfrm>
            <a:off x="4492439" y="285450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94B7FB5-769C-DB40-AFA3-D16430A06ECD}"/>
              </a:ext>
            </a:extLst>
          </p:cNvPr>
          <p:cNvSpPr/>
          <p:nvPr/>
        </p:nvSpPr>
        <p:spPr>
          <a:xfrm>
            <a:off x="4492439" y="398473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776EFFA-0F05-CEBD-2542-0933EBF660FB}"/>
              </a:ext>
            </a:extLst>
          </p:cNvPr>
          <p:cNvSpPr/>
          <p:nvPr/>
        </p:nvSpPr>
        <p:spPr>
          <a:xfrm>
            <a:off x="4492439" y="511496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160B350-0418-71AF-DCF6-2FA936016C8E}"/>
              </a:ext>
            </a:extLst>
          </p:cNvPr>
          <p:cNvSpPr/>
          <p:nvPr/>
        </p:nvSpPr>
        <p:spPr>
          <a:xfrm>
            <a:off x="4492439" y="172427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23" name="Freeform: Shape 22" descr="timeline ">
            <a:extLst>
              <a:ext uri="{FF2B5EF4-FFF2-40B4-BE49-F238E27FC236}">
                <a16:creationId xmlns:a16="http://schemas.microsoft.com/office/drawing/2014/main" id="{EEC29CCC-4F70-6E55-12F4-A70953498CC2}"/>
              </a:ext>
            </a:extLst>
          </p:cNvPr>
          <p:cNvSpPr/>
          <p:nvPr/>
        </p:nvSpPr>
        <p:spPr>
          <a:xfrm rot="16200000" flipV="1">
            <a:off x="2626263" y="3241639"/>
            <a:ext cx="4565215" cy="1170522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56000">
                <a:schemeClr val="accent6"/>
              </a:gs>
              <a:gs pos="36000">
                <a:schemeClr val="accent5"/>
              </a:gs>
              <a:gs pos="15000">
                <a:schemeClr val="accent4"/>
              </a:gs>
              <a:gs pos="10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5" name="Oval 24" descr="timeline endpoints">
            <a:extLst>
              <a:ext uri="{FF2B5EF4-FFF2-40B4-BE49-F238E27FC236}">
                <a16:creationId xmlns:a16="http://schemas.microsoft.com/office/drawing/2014/main" id="{B87E790E-2E37-F38D-DB66-1FEE3B30D474}"/>
              </a:ext>
            </a:extLst>
          </p:cNvPr>
          <p:cNvSpPr/>
          <p:nvPr/>
        </p:nvSpPr>
        <p:spPr>
          <a:xfrm>
            <a:off x="4828164" y="1496310"/>
            <a:ext cx="137199" cy="137199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 descr="timeline endpoints">
            <a:extLst>
              <a:ext uri="{FF2B5EF4-FFF2-40B4-BE49-F238E27FC236}">
                <a16:creationId xmlns:a16="http://schemas.microsoft.com/office/drawing/2014/main" id="{2B5285F5-FBCB-3253-DEBF-6869890286D1}"/>
              </a:ext>
            </a:extLst>
          </p:cNvPr>
          <p:cNvSpPr/>
          <p:nvPr/>
        </p:nvSpPr>
        <p:spPr>
          <a:xfrm>
            <a:off x="4828164" y="6031711"/>
            <a:ext cx="137199" cy="137199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9" name="Picture 28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59C9670C-5CFD-5DA5-0CBD-B5E131DAB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52151" y="1633509"/>
            <a:ext cx="996177" cy="1004548"/>
          </a:xfrm>
          <a:prstGeom prst="rect">
            <a:avLst/>
          </a:prstGeom>
        </p:spPr>
      </p:pic>
      <p:pic>
        <p:nvPicPr>
          <p:cNvPr id="48" name="Picture 47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0F788CB1-2D9A-57D9-A67F-5656B91D9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79040" y="2752105"/>
            <a:ext cx="996177" cy="1004548"/>
          </a:xfrm>
          <a:prstGeom prst="rect">
            <a:avLst/>
          </a:prstGeom>
        </p:spPr>
      </p:pic>
      <p:pic>
        <p:nvPicPr>
          <p:cNvPr id="50" name="Picture 49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4A23D4C2-3003-301B-E330-602CCB1614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52151" y="3882335"/>
            <a:ext cx="996177" cy="1004548"/>
          </a:xfrm>
          <a:prstGeom prst="rect">
            <a:avLst/>
          </a:prstGeom>
        </p:spPr>
      </p:pic>
      <p:pic>
        <p:nvPicPr>
          <p:cNvPr id="52" name="Picture 51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B84244FA-8583-8793-8088-6598E5695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79040" y="5003747"/>
            <a:ext cx="996177" cy="1004548"/>
          </a:xfrm>
          <a:prstGeom prst="rect">
            <a:avLst/>
          </a:prstGeom>
        </p:spPr>
      </p:pic>
      <p:sp>
        <p:nvSpPr>
          <p:cNvPr id="54" name="Oval 53">
            <a:extLst>
              <a:ext uri="{FF2B5EF4-FFF2-40B4-BE49-F238E27FC236}">
                <a16:creationId xmlns:a16="http://schemas.microsoft.com/office/drawing/2014/main" id="{29C8F5B6-6626-59FF-53E8-2484C0731BF8}"/>
              </a:ext>
            </a:extLst>
          </p:cNvPr>
          <p:cNvSpPr/>
          <p:nvPr/>
        </p:nvSpPr>
        <p:spPr>
          <a:xfrm>
            <a:off x="8540013" y="285450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595D5E6-7936-CE32-8752-7FAE988C04CF}"/>
              </a:ext>
            </a:extLst>
          </p:cNvPr>
          <p:cNvSpPr/>
          <p:nvPr/>
        </p:nvSpPr>
        <p:spPr>
          <a:xfrm>
            <a:off x="8540013" y="398473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/>
                </a:solidFill>
              </a:rPr>
              <a:t>Q3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F0EFB2A-B269-77C3-D7E6-9611376CDB2C}"/>
              </a:ext>
            </a:extLst>
          </p:cNvPr>
          <p:cNvSpPr/>
          <p:nvPr/>
        </p:nvSpPr>
        <p:spPr>
          <a:xfrm>
            <a:off x="8540013" y="511496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0F8C252-C885-7DB8-DF5F-682825B9CFDB}"/>
              </a:ext>
            </a:extLst>
          </p:cNvPr>
          <p:cNvSpPr/>
          <p:nvPr/>
        </p:nvSpPr>
        <p:spPr>
          <a:xfrm>
            <a:off x="8540013" y="1724271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69" name="Freeform: Shape 68" descr="timeline ">
            <a:extLst>
              <a:ext uri="{FF2B5EF4-FFF2-40B4-BE49-F238E27FC236}">
                <a16:creationId xmlns:a16="http://schemas.microsoft.com/office/drawing/2014/main" id="{9D7F5AAB-A5A5-43AB-12D7-A904DC9157EC}"/>
              </a:ext>
            </a:extLst>
          </p:cNvPr>
          <p:cNvSpPr/>
          <p:nvPr/>
        </p:nvSpPr>
        <p:spPr>
          <a:xfrm rot="16200000" flipV="1">
            <a:off x="6673837" y="3241639"/>
            <a:ext cx="4565215" cy="1170522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56000">
                <a:schemeClr val="accent6"/>
              </a:gs>
              <a:gs pos="36000">
                <a:schemeClr val="accent5"/>
              </a:gs>
              <a:gs pos="15000">
                <a:schemeClr val="accent4"/>
              </a:gs>
              <a:gs pos="10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1" name="Oval 70" descr="timeline endpoints">
            <a:extLst>
              <a:ext uri="{FF2B5EF4-FFF2-40B4-BE49-F238E27FC236}">
                <a16:creationId xmlns:a16="http://schemas.microsoft.com/office/drawing/2014/main" id="{FC06B0E1-E941-20F0-F903-D23A50BD3D92}"/>
              </a:ext>
            </a:extLst>
          </p:cNvPr>
          <p:cNvSpPr/>
          <p:nvPr/>
        </p:nvSpPr>
        <p:spPr>
          <a:xfrm>
            <a:off x="8875738" y="1496310"/>
            <a:ext cx="137199" cy="137199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 descr="timeline endpoints">
            <a:extLst>
              <a:ext uri="{FF2B5EF4-FFF2-40B4-BE49-F238E27FC236}">
                <a16:creationId xmlns:a16="http://schemas.microsoft.com/office/drawing/2014/main" id="{51E1C66D-CD6B-65F0-2A43-0D8DD40D012F}"/>
              </a:ext>
            </a:extLst>
          </p:cNvPr>
          <p:cNvSpPr/>
          <p:nvPr/>
        </p:nvSpPr>
        <p:spPr>
          <a:xfrm>
            <a:off x="8875738" y="6031711"/>
            <a:ext cx="137199" cy="137199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0" name="Picture 89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83F1AA82-C7C7-CE85-5831-CA29FF9CD1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499725" y="1633509"/>
            <a:ext cx="996177" cy="1004548"/>
          </a:xfrm>
          <a:prstGeom prst="rect">
            <a:avLst/>
          </a:prstGeom>
        </p:spPr>
      </p:pic>
      <p:pic>
        <p:nvPicPr>
          <p:cNvPr id="92" name="Picture 91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586F0D53-ACC1-9C7C-1D7B-E1EC2C0DD3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426614" y="2752105"/>
            <a:ext cx="996177" cy="1004548"/>
          </a:xfrm>
          <a:prstGeom prst="rect">
            <a:avLst/>
          </a:prstGeom>
        </p:spPr>
      </p:pic>
      <p:pic>
        <p:nvPicPr>
          <p:cNvPr id="94" name="Picture 93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766A5693-06F8-729C-2E4C-66AD89E8D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499725" y="3882335"/>
            <a:ext cx="996177" cy="1004548"/>
          </a:xfrm>
          <a:prstGeom prst="rect">
            <a:avLst/>
          </a:prstGeom>
        </p:spPr>
      </p:pic>
      <p:pic>
        <p:nvPicPr>
          <p:cNvPr id="96" name="Picture 95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50537532-02BE-9008-02DF-092C28688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426614" y="5003747"/>
            <a:ext cx="996177" cy="1004548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4CB575FF-2FBC-1274-94E2-9B8A1F5F3AB1}"/>
              </a:ext>
            </a:extLst>
          </p:cNvPr>
          <p:cNvSpPr txBox="1"/>
          <p:nvPr/>
        </p:nvSpPr>
        <p:spPr>
          <a:xfrm>
            <a:off x="-478995" y="7032046"/>
            <a:ext cx="272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*Subject to fair usage</a:t>
            </a:r>
            <a:endParaRPr lang="en-GB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33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53DC234D-BFFC-420A-AF40-5BB71C330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114033"/>
            <a:ext cx="11731752" cy="630936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latin typeface="Copperplate Gothic Light" panose="020E0507020206020404" pitchFamily="34" charset="0"/>
              </a:rPr>
              <a:t>TETTENHALL TENNIS CLUB – our prices</a:t>
            </a:r>
            <a:br>
              <a:rPr lang="en-US" dirty="0">
                <a:latin typeface="Copperplate Gothic Light" panose="020E0507020206020404" pitchFamily="34" charset="0"/>
              </a:rPr>
            </a:br>
            <a:br>
              <a:rPr lang="en-US" dirty="0">
                <a:latin typeface="Garamond" panose="02020404030301010803" pitchFamily="18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66" name="Text Placeholder 31">
            <a:extLst>
              <a:ext uri="{FF2B5EF4-FFF2-40B4-BE49-F238E27FC236}">
                <a16:creationId xmlns:a16="http://schemas.microsoft.com/office/drawing/2014/main" id="{EF8759F3-0B50-D4A1-8DBB-F0A269A72B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98507" y="794030"/>
            <a:ext cx="10421215" cy="854756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Less than £3 per week (£140 pa) for adult membership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(Couples£250 pa)</a:t>
            </a:r>
          </a:p>
          <a:p>
            <a:endParaRPr lang="en-US" sz="2800" dirty="0">
              <a:solidFill>
                <a:schemeClr val="tx1"/>
              </a:solidFill>
              <a:latin typeface="Garamond" panose="020204040303010108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Garamond" panose="020204040303010108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8" name="Picture 67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1EA32466-F5E7-096C-C5EC-94E4075DC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13083" y="1795808"/>
            <a:ext cx="577501" cy="582354"/>
          </a:xfrm>
          <a:prstGeom prst="rect">
            <a:avLst/>
          </a:prstGeom>
        </p:spPr>
      </p:pic>
      <p:sp>
        <p:nvSpPr>
          <p:cNvPr id="70" name="Text Placeholder 31">
            <a:extLst>
              <a:ext uri="{FF2B5EF4-FFF2-40B4-BE49-F238E27FC236}">
                <a16:creationId xmlns:a16="http://schemas.microsoft.com/office/drawing/2014/main" id="{6D26C69B-A6F6-4C86-5D23-8796DD91FEC8}"/>
              </a:ext>
            </a:extLst>
          </p:cNvPr>
          <p:cNvSpPr txBox="1">
            <a:spLocks/>
          </p:cNvSpPr>
          <p:nvPr/>
        </p:nvSpPr>
        <p:spPr>
          <a:xfrm>
            <a:off x="1676402" y="1755913"/>
            <a:ext cx="9522371" cy="9939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Less than £1.50 per week (£70 pa) for Under 18 membership (</a:t>
            </a:r>
            <a:r>
              <a:rPr lang="en-US" sz="2800" dirty="0" err="1">
                <a:solidFill>
                  <a:schemeClr val="tx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inc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Students)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72" name="Picture 71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A4BD583D-0E78-AC5D-7175-D792FAEAF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3581" y="4392300"/>
            <a:ext cx="577501" cy="582354"/>
          </a:xfrm>
          <a:prstGeom prst="rect">
            <a:avLst/>
          </a:prstGeom>
        </p:spPr>
      </p:pic>
      <p:sp>
        <p:nvSpPr>
          <p:cNvPr id="81" name="Text Placeholder 31">
            <a:extLst>
              <a:ext uri="{FF2B5EF4-FFF2-40B4-BE49-F238E27FC236}">
                <a16:creationId xmlns:a16="http://schemas.microsoft.com/office/drawing/2014/main" id="{331D3708-E263-E2F4-2F9B-68B2D00CE620}"/>
              </a:ext>
            </a:extLst>
          </p:cNvPr>
          <p:cNvSpPr txBox="1">
            <a:spLocks/>
          </p:cNvSpPr>
          <p:nvPr/>
        </p:nvSpPr>
        <p:spPr>
          <a:xfrm>
            <a:off x="1676402" y="2659731"/>
            <a:ext cx="9180783" cy="653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Around a £1 per week (£55 pa) for Under 12 membership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95" name="Picture 94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9059D99C-D004-E7DF-6B62-BD01709ED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3581" y="2626631"/>
            <a:ext cx="577501" cy="582354"/>
          </a:xfrm>
          <a:prstGeom prst="rect">
            <a:avLst/>
          </a:prstGeom>
        </p:spPr>
      </p:pic>
      <p:sp>
        <p:nvSpPr>
          <p:cNvPr id="104" name="Text Placeholder 31">
            <a:extLst>
              <a:ext uri="{FF2B5EF4-FFF2-40B4-BE49-F238E27FC236}">
                <a16:creationId xmlns:a16="http://schemas.microsoft.com/office/drawing/2014/main" id="{866C4BE9-21AD-FA96-622E-9E6F32C1F549}"/>
              </a:ext>
            </a:extLst>
          </p:cNvPr>
          <p:cNvSpPr txBox="1">
            <a:spLocks/>
          </p:cNvSpPr>
          <p:nvPr/>
        </p:nvSpPr>
        <p:spPr>
          <a:xfrm>
            <a:off x="1754293" y="3429001"/>
            <a:ext cx="10073272" cy="1472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Less than 50p per week (£20 pa) for our mini (U8)membership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3 month trial membership available</a:t>
            </a:r>
          </a:p>
        </p:txBody>
      </p:sp>
      <p:pic>
        <p:nvPicPr>
          <p:cNvPr id="12" name="Picture 11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686B7523-939E-4EE5-B7B5-E5DD3082F4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3581" y="3414820"/>
            <a:ext cx="577501" cy="582354"/>
          </a:xfrm>
          <a:prstGeom prst="rect">
            <a:avLst/>
          </a:prstGeom>
        </p:spPr>
      </p:pic>
      <p:pic>
        <p:nvPicPr>
          <p:cNvPr id="13" name="Picture 12" descr="A close-up of a tennis ball&#10;&#10;Description automatically generated with medium confidence">
            <a:extLst>
              <a:ext uri="{FF2B5EF4-FFF2-40B4-BE49-F238E27FC236}">
                <a16:creationId xmlns:a16="http://schemas.microsoft.com/office/drawing/2014/main" id="{4B985B68-7513-4B9E-9D29-AFC748AC3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3584" y="877337"/>
            <a:ext cx="577501" cy="5823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C1C38-E4FF-4FDB-8FF2-05794F6097D7}"/>
              </a:ext>
            </a:extLst>
          </p:cNvPr>
          <p:cNvSpPr txBox="1"/>
          <p:nvPr/>
        </p:nvSpPr>
        <p:spPr>
          <a:xfrm flipH="1">
            <a:off x="593581" y="5125344"/>
            <a:ext cx="1123398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email us on </a:t>
            </a:r>
            <a:r>
              <a:rPr lang="en-GB" sz="2400" dirty="0">
                <a:solidFill>
                  <a:schemeClr val="bg1"/>
                </a:solidFill>
                <a:hlinkClick r:id="rId5"/>
              </a:rPr>
              <a:t>tettenhalltennis@gmail.com</a:t>
            </a:r>
            <a:r>
              <a:rPr lang="en-GB" sz="2400" dirty="0">
                <a:solidFill>
                  <a:schemeClr val="bg1"/>
                </a:solidFill>
              </a:rPr>
              <a:t>   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Mobile: 07848 877858 (text messages only)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Or visit our website on 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  <a:hlinkClick r:id="rId6"/>
              </a:rPr>
              <a:t>www.tettenhalltennisclub.co.uk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072999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11B2B9-8CE5-4E5A-B70F-6B056FE844E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055BC56-8FA3-435B-ACDD-0E8E6241E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{7D447114-DF58-4A0F-B05F-C393175CB45A}tf16411242_win32</Template>
  <TotalTime>0</TotalTime>
  <Words>256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Avenir Next LT Pro Light</vt:lpstr>
      <vt:lpstr>Copperplate Gothic Light</vt:lpstr>
      <vt:lpstr>Garamond</vt:lpstr>
      <vt:lpstr>Speak Pro</vt:lpstr>
      <vt:lpstr>Times New Roman</vt:lpstr>
      <vt:lpstr>2_Office Theme</vt:lpstr>
      <vt:lpstr> TETTENHALL TENNIS CLUB All of these benefits in a beautiful setting on the outskirts of Wolverhampton </vt:lpstr>
      <vt:lpstr> TETTENHALL TENNIS CLUB – our prices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TETTENHALL TENNIS CLUB – The benefits</dc:title>
  <dc:creator>Stu Tudor</dc:creator>
  <cp:lastModifiedBy>Dominique Nield</cp:lastModifiedBy>
  <cp:revision>6</cp:revision>
  <dcterms:created xsi:type="dcterms:W3CDTF">2022-09-15T09:49:39Z</dcterms:created>
  <dcterms:modified xsi:type="dcterms:W3CDTF">2022-10-06T08:48:08Z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